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0" r:id="rId3"/>
    <p:sldId id="320" r:id="rId4"/>
    <p:sldId id="323" r:id="rId5"/>
    <p:sldId id="325" r:id="rId6"/>
    <p:sldId id="324" r:id="rId7"/>
    <p:sldId id="313" r:id="rId8"/>
    <p:sldId id="315" r:id="rId9"/>
    <p:sldId id="316" r:id="rId10"/>
    <p:sldId id="317" r:id="rId11"/>
    <p:sldId id="318" r:id="rId12"/>
    <p:sldId id="257" r:id="rId13"/>
    <p:sldId id="273" r:id="rId14"/>
    <p:sldId id="319" r:id="rId15"/>
    <p:sldId id="293" r:id="rId16"/>
    <p:sldId id="321" r:id="rId17"/>
    <p:sldId id="311" r:id="rId18"/>
    <p:sldId id="308" r:id="rId19"/>
    <p:sldId id="326" r:id="rId20"/>
    <p:sldId id="328" r:id="rId21"/>
    <p:sldId id="327" r:id="rId2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14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F88E6-42FE-446A-A164-E93BCB140CB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86231-579A-43BB-B3AE-B4C29CC0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107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4;&#1077;&#1090;&#1086;&#1076;.%20&#1088;&#1077;&#1082;-&#1080;%20&#1080;&#1085;&#1076;%20&#1086;&#1073;&#1091;&#1095;&#1077;&#1085;&#1080;&#1103;%20&#1074;%20&#1052;&#1054;&#1059;.doc" TargetMode="External"/><Relationship Id="rId2" Type="http://schemas.openxmlformats.org/officeDocument/2006/relationships/hyperlink" Target="&#1048;&#1050;&#1056;_&#1082;&#1088;&#1080;&#1090;&#1077;&#1088;&#1080;&#1080;.doc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69" y="-9754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900" y="4091862"/>
            <a:ext cx="7899662" cy="1876607"/>
          </a:xfrm>
        </p:spPr>
        <p:txBody>
          <a:bodyPr>
            <a:noAutofit/>
          </a:bodyPr>
          <a:lstStyle/>
          <a:p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Взаимодействие ПМПК и </a:t>
            </a:r>
            <a:r>
              <a:rPr lang="ru-RU" sz="40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ППк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ОО. </a:t>
            </a:r>
            <a:b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Сопровождение детей с ОВЗ в ОО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9137" y="6274585"/>
            <a:ext cx="5150224" cy="485870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Исрафилова Л.М.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055" y="1208024"/>
            <a:ext cx="6683765" cy="960668"/>
          </a:xfrm>
        </p:spPr>
        <p:txBody>
          <a:bodyPr>
            <a:normAutofit fontScale="90000"/>
          </a:bodyPr>
          <a:lstStyle/>
          <a:p>
            <a:r>
              <a:rPr lang="ru-RU" dirty="0"/>
              <a:t>…по организации психолого-педагогического сопровождения </a:t>
            </a:r>
            <a:r>
              <a:rPr lang="ru-RU" b="1" dirty="0"/>
              <a:t>обучающегося с ОВЗ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039" y="2506662"/>
            <a:ext cx="7886700" cy="4351338"/>
          </a:xfrm>
        </p:spPr>
        <p:txBody>
          <a:bodyPr>
            <a:normAutofit/>
          </a:bodyPr>
          <a:lstStyle/>
          <a:p>
            <a:r>
              <a:rPr lang="ru-RU" dirty="0"/>
              <a:t>разработку АООП;</a:t>
            </a:r>
          </a:p>
          <a:p>
            <a:r>
              <a:rPr lang="ru-RU" dirty="0"/>
              <a:t>разработку индивидуального учебного плана обучающегося;</a:t>
            </a:r>
          </a:p>
          <a:p>
            <a:r>
              <a:rPr lang="ru-RU" dirty="0"/>
              <a:t>адаптацию учебных и контрольно-измерительных материалов;</a:t>
            </a:r>
          </a:p>
          <a:p>
            <a:r>
              <a:rPr lang="ru-RU" dirty="0"/>
              <a:t>предоставление услуг </a:t>
            </a:r>
            <a:r>
              <a:rPr lang="ru-RU" dirty="0" err="1"/>
              <a:t>тьютора</a:t>
            </a:r>
            <a:r>
              <a:rPr lang="ru-RU" dirty="0"/>
              <a:t>, ассистента (помощника);</a:t>
            </a:r>
          </a:p>
          <a:p>
            <a:r>
              <a:rPr lang="ru-RU" dirty="0"/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0439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1055" y="1208024"/>
            <a:ext cx="6999885" cy="960668"/>
          </a:xfrm>
        </p:spPr>
        <p:txBody>
          <a:bodyPr>
            <a:noAutofit/>
          </a:bodyPr>
          <a:lstStyle/>
          <a:p>
            <a:r>
              <a:rPr lang="ru-RU" sz="3000" dirty="0"/>
              <a:t>…по организации психолого-педагогического сопровождения </a:t>
            </a:r>
            <a:r>
              <a:rPr lang="ru-RU" sz="3000" b="1" dirty="0"/>
              <a:t>на основании медицинского заключения</a:t>
            </a:r>
            <a:r>
              <a:rPr lang="ru-RU" sz="3000" dirty="0"/>
              <a:t>:</a:t>
            </a:r>
            <a:br>
              <a:rPr lang="ru-RU" sz="3000" dirty="0"/>
            </a:br>
            <a:endParaRPr lang="ru-RU" sz="3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1771" y="2506662"/>
            <a:ext cx="7886700" cy="4351338"/>
          </a:xfrm>
        </p:spPr>
        <p:txBody>
          <a:bodyPr>
            <a:normAutofit/>
          </a:bodyPr>
          <a:lstStyle/>
          <a:p>
            <a:r>
              <a:rPr lang="ru-RU" dirty="0"/>
              <a:t>дополнительный выходной день;</a:t>
            </a:r>
          </a:p>
          <a:p>
            <a:r>
              <a:rPr lang="ru-RU" dirty="0"/>
              <a:t>организация дополнительной двигательной нагрузки в течение учебного дня / снижение двигательной нагрузки;</a:t>
            </a:r>
          </a:p>
          <a:p>
            <a:r>
              <a:rPr lang="ru-RU" dirty="0"/>
              <a:t>предоставление дополнительных перерывов для приема пищи, лекарств;</a:t>
            </a:r>
          </a:p>
          <a:p>
            <a:r>
              <a:rPr lang="ru-RU" dirty="0"/>
              <a:t>снижение объема задаваемой на дом работы;</a:t>
            </a:r>
          </a:p>
          <a:p>
            <a:r>
              <a:rPr lang="ru-RU" dirty="0"/>
              <a:t>предоставление услуг ассистента (помощника);</a:t>
            </a:r>
          </a:p>
          <a:p>
            <a:r>
              <a:rPr lang="ru-RU" dirty="0"/>
              <a:t>другие условия психолого-педагогического сопровождения в рамках компетенции Организации.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82544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5252" y="3142158"/>
            <a:ext cx="6683765" cy="96066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100" b="1" dirty="0"/>
              <a:t>Инвалид - </a:t>
            </a:r>
            <a:r>
              <a:rPr lang="ru-RU" sz="2100" dirty="0"/>
              <a:t>лицо,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его социальной защиты.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1025" y="4746458"/>
            <a:ext cx="6683765" cy="703848"/>
          </a:xfrm>
        </p:spPr>
        <p:txBody>
          <a:bodyPr/>
          <a:lstStyle/>
          <a:p>
            <a:pPr marL="0" indent="0" algn="r">
              <a:buNone/>
            </a:pPr>
            <a:r>
              <a:rPr lang="ru-RU" b="1" dirty="0"/>
              <a:t>ФЗ «О социальной защите инвалидов в Российской Федерации», ст.1</a:t>
            </a:r>
          </a:p>
          <a:p>
            <a:pPr marL="0" indent="0" algn="r"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875070" y="9339513"/>
            <a:ext cx="2358578" cy="425299"/>
          </a:xfrm>
          <a:prstGeom prst="rect">
            <a:avLst/>
          </a:prstGeom>
        </p:spPr>
        <p:txBody>
          <a:bodyPr vert="horz" lIns="68580" tIns="34290" rIns="68580" bIns="34290" rtlCol="0"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ru-RU" sz="1350" b="1"/>
              <a:t>ФЗ «О социальной защите инвалидов в Российской Федерации», ст.1</a:t>
            </a:r>
          </a:p>
          <a:p>
            <a:pPr marL="0" indent="0" algn="r">
              <a:buNone/>
            </a:pPr>
            <a:endParaRPr lang="ru-RU" sz="1350" dirty="0"/>
          </a:p>
        </p:txBody>
      </p:sp>
      <p:pic>
        <p:nvPicPr>
          <p:cNvPr id="8" name="Picture 2" descr="https://glavnayatema.com/wp-content/uploads/2016/06/%D0%B8%D0%BD%D0%B2%D0%B0%D0%BB%D0%B8%D0%B4-%D0%B4%D0%B5%D1%82%D0%B8-1024x7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026" y="942648"/>
            <a:ext cx="2581400" cy="181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254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909" y="510901"/>
            <a:ext cx="6686550" cy="721552"/>
          </a:xfrm>
        </p:spPr>
        <p:txBody>
          <a:bodyPr/>
          <a:lstStyle/>
          <a:p>
            <a:pPr algn="r"/>
            <a:r>
              <a:rPr lang="ru-RU" i="1" dirty="0"/>
              <a:t>Ограничение жизнедеятельности</a:t>
            </a:r>
            <a:r>
              <a:rPr lang="ru-RU" dirty="0"/>
              <a:t> -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1909" y="1232453"/>
            <a:ext cx="6686550" cy="30560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/>
              <a:t>полная или частичная утрата лицом способности или возможности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осуществлять самообслуживание;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самостоятельно передвигаться;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ориентироваться;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общаться;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контролировать свое поведение;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800" dirty="0"/>
              <a:t>обучаться и заниматься трудовой деятельностью.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1800" dirty="0"/>
          </a:p>
          <a:p>
            <a:pPr>
              <a:buFont typeface="Arial" panose="020B0604020202020204" pitchFamily="34" charset="0"/>
              <a:buChar char="•"/>
            </a:pPr>
            <a:endParaRPr lang="ru-RU" sz="1800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EF8F03FE-E308-477F-AFCF-42DF936AFE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6540" y="3979041"/>
            <a:ext cx="5282672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«Об утверждении классификаций и критериев, используемых при осуществлении        медико-социальной экспертизы граждан федеральными государственными учреждениями медико-социальной экспертизы»</a:t>
            </a: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 action="ppaction://hlinkfile"/>
              </a:rPr>
              <a:t>  </a:t>
            </a: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 Приказ министерства здравоохранения и социального развития РФ 22 августа 2005 г. N 535</a:t>
            </a: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67E83D3-A3F0-494C-919A-D0BC3A253C57}"/>
              </a:ext>
            </a:extLst>
          </p:cNvPr>
          <p:cNvSpPr/>
          <p:nvPr/>
        </p:nvSpPr>
        <p:spPr>
          <a:xfrm>
            <a:off x="1307018" y="5471758"/>
            <a:ext cx="72621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hlinkClick r:id="rId3" action="ppaction://hlinkfile"/>
              </a:rPr>
              <a:t>Примечание</a:t>
            </a:r>
            <a:r>
              <a:rPr lang="ru-RU" sz="1600" dirty="0"/>
              <a:t>: Письмо Управления по делам образования города Челябинска «Об организации индивидуального обучения детей-инвалидов на дому, интегрированного обучения детей-инвалидов в условиях общеобразовательной школы» от 20 ноября № 16-02/3043.</a:t>
            </a:r>
          </a:p>
        </p:txBody>
      </p:sp>
    </p:spTree>
    <p:extLst>
      <p:ext uri="{BB962C8B-B14F-4D97-AF65-F5344CB8AC3E}">
        <p14:creationId xmlns:p14="http://schemas.microsoft.com/office/powerpoint/2010/main" val="2688861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9100" y="1183276"/>
            <a:ext cx="6686551" cy="960668"/>
          </a:xfrm>
        </p:spPr>
        <p:txBody>
          <a:bodyPr>
            <a:noAutofit/>
          </a:bodyPr>
          <a:lstStyle/>
          <a:p>
            <a:r>
              <a:rPr lang="ru-RU" sz="2400" dirty="0"/>
              <a:t>…по организации психолого-педагогического сопровождения обучающегося, испытывающего </a:t>
            </a:r>
            <a:r>
              <a:rPr lang="ru-RU" sz="2400" b="1" dirty="0"/>
              <a:t>трудности в освоении основных общеобразовательных программ, развитии и социальной адаптации</a:t>
            </a:r>
            <a:r>
              <a:rPr lang="ru-RU" sz="2400" dirty="0"/>
              <a:t>: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0803" y="2372402"/>
            <a:ext cx="6686550" cy="404165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проведение групповых и (или) индивидуальных коррекционно-развивающих и компенсирующих занятий с обучающимся;</a:t>
            </a:r>
          </a:p>
          <a:p>
            <a:r>
              <a:rPr lang="ru-RU" dirty="0"/>
              <a:t>разработку индивидуального учебного плана обучающегося;</a:t>
            </a:r>
          </a:p>
          <a:p>
            <a:r>
              <a:rPr lang="ru-RU" dirty="0"/>
              <a:t>адаптацию учебных и контрольно-измерительных материалов;</a:t>
            </a:r>
          </a:p>
          <a:p>
            <a:r>
              <a:rPr lang="ru-RU" dirty="0"/>
              <a:t>профилактику асоциального (девиантного) поведения обучающегося;</a:t>
            </a:r>
          </a:p>
          <a:p>
            <a:r>
              <a:rPr lang="ru-RU" dirty="0"/>
              <a:t>другие условия психолого-педагогического сопровождения в рамках компетенции Организации.</a:t>
            </a: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ru-RU" dirty="0"/>
              <a:t>Примечание: Навигатор профилактики </a:t>
            </a:r>
          </a:p>
          <a:p>
            <a:pPr marL="0" indent="0">
              <a:buNone/>
            </a:pPr>
            <a:r>
              <a:rPr lang="ru-RU" dirty="0"/>
              <a:t>МГППУ разработал алгоритм, который включает в себя основные признаки видов девиантного поведения и общий порядок действий педагогов в случае выявления признаков такого поведения. Они рекомендованы для использования при проведении педагогических советов, психолого-медико-педагогических консилиумов, организации работы Советов профилактики и размещения в учительских и методических кабинетах.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998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978" y="82322"/>
            <a:ext cx="7886700" cy="1325563"/>
          </a:xfrm>
        </p:spPr>
        <p:txBody>
          <a:bodyPr/>
          <a:lstStyle/>
          <a:p>
            <a:pPr algn="ctr"/>
            <a:r>
              <a:rPr lang="ru-RU" dirty="0"/>
              <a:t>Отличия деятельности ПМПК и </a:t>
            </a:r>
            <a:r>
              <a:rPr lang="ru-RU" dirty="0" err="1"/>
              <a:t>ПМПк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0634256"/>
              </p:ext>
            </p:extLst>
          </p:nvPr>
        </p:nvGraphicFramePr>
        <p:xfrm>
          <a:off x="716435" y="1825625"/>
          <a:ext cx="8041065" cy="42976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905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4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8091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8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Функционал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Психолого-медико-педагогическая комиссия (ПМПК)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Психолого-педагогический  консилиум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</a:t>
                      </a:r>
                      <a:r>
                        <a:rPr lang="ru-RU" sz="1600" dirty="0" err="1">
                          <a:effectLst/>
                        </a:rPr>
                        <a:t>ППк</a:t>
                      </a:r>
                      <a:r>
                        <a:rPr lang="ru-RU" sz="1600" dirty="0">
                          <a:effectLst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80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Задачи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Определение образовательной программы, типа учреждения и основных направлений индивидуальной коррекции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Разработка индивидуальной программы междисциплинарного сопровождения ребенка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2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Форма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организации процедуры обследования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Коллективная работа при наличии одного специалиста, активно работающего с ребенком и предъявляющего комплексные методики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Индивидуальное обследование, производимое каждым специалистом по специализированным методикам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45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Состав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Ограничен задачами обследования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 ограничен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277" marR="58277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5011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5978" y="82322"/>
            <a:ext cx="7886700" cy="1325563"/>
          </a:xfrm>
        </p:spPr>
        <p:txBody>
          <a:bodyPr/>
          <a:lstStyle/>
          <a:p>
            <a:pPr algn="ctr"/>
            <a:r>
              <a:rPr lang="ru-RU" dirty="0"/>
              <a:t>Отличия деятельности ПМПК и </a:t>
            </a:r>
            <a:r>
              <a:rPr lang="ru-RU" dirty="0" err="1"/>
              <a:t>ПМПк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1652307"/>
              </p:ext>
            </p:extLst>
          </p:nvPr>
        </p:nvGraphicFramePr>
        <p:xfrm>
          <a:off x="914401" y="1752059"/>
          <a:ext cx="7795965" cy="451550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8473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493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91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40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Функционал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Психолого-медико-педагогическая комиссия (ПМПК)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Психолого- педагогический  консилиум (</a:t>
                      </a:r>
                      <a:r>
                        <a:rPr lang="ru-RU" sz="1600" dirty="0" err="1">
                          <a:effectLst/>
                        </a:rPr>
                        <a:t>ППк</a:t>
                      </a:r>
                      <a:r>
                        <a:rPr lang="ru-RU" sz="1600" dirty="0">
                          <a:effectLst/>
                        </a:rPr>
                        <a:t>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91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Время обследования 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Ограничено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Не ограничено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7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Форма обсуждения результатов, выработки заключения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Коллегиально с участием всех специалистов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Коллегиально с участием всех специалистов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149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Формулировка заключения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Констатация состояния ребенка. Краткое описание условий и целостного образовательного маршрута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Подробное, включающее заключения всех специалистов, рекомендации по организации индивидуальной помощи ребенку, организация междисциплинарного сопровождения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192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909" y="732772"/>
            <a:ext cx="6036101" cy="1325563"/>
          </a:xfrm>
        </p:spPr>
        <p:txBody>
          <a:bodyPr/>
          <a:lstStyle/>
          <a:p>
            <a:r>
              <a:rPr lang="ru-RU" dirty="0"/>
              <a:t>Изменения в содержании деятельности ПМПК (</a:t>
            </a:r>
            <a:r>
              <a:rPr lang="ru-RU" dirty="0" err="1"/>
              <a:t>ППк</a:t>
            </a:r>
            <a:r>
              <a:rPr lang="ru-RU" dirty="0"/>
              <a:t> ОО):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6684" y="2419743"/>
            <a:ext cx="6686550" cy="3280559"/>
          </a:xfrm>
        </p:spPr>
        <p:txBody>
          <a:bodyPr>
            <a:normAutofit fontScale="92500"/>
          </a:bodyPr>
          <a:lstStyle/>
          <a:p>
            <a:r>
              <a:rPr lang="ru-RU" b="1" i="1" dirty="0"/>
              <a:t>От общих рекомендаций </a:t>
            </a:r>
            <a:r>
              <a:rPr lang="ru-RU" dirty="0"/>
              <a:t>по выбору наиболее подходящего специализированного учреждения – </a:t>
            </a:r>
            <a:r>
              <a:rPr lang="ru-RU" b="1" i="1" dirty="0"/>
              <a:t>к описанию СОУ;</a:t>
            </a:r>
          </a:p>
          <a:p>
            <a:r>
              <a:rPr lang="ru-RU" dirty="0"/>
              <a:t>новая </a:t>
            </a:r>
            <a:r>
              <a:rPr lang="ru-RU" b="1" i="1" dirty="0"/>
              <a:t>единая система рекомендаций </a:t>
            </a:r>
            <a:r>
              <a:rPr lang="ru-RU" dirty="0"/>
              <a:t>по оказанию детям психолого-медико-педагогической помощи и организации их обучения и воспитания;</a:t>
            </a:r>
          </a:p>
          <a:p>
            <a:r>
              <a:rPr lang="ru-RU" dirty="0"/>
              <a:t>постепенный </a:t>
            </a:r>
            <a:r>
              <a:rPr lang="ru-RU" b="1" i="1" dirty="0"/>
              <a:t>«уход» от исклю­чительно медицинской модели </a:t>
            </a:r>
            <a:r>
              <a:rPr lang="ru-RU" dirty="0"/>
              <a:t>диагностики к технологии междисциплинарной командной работы всех специалистов ПМПК (</a:t>
            </a:r>
            <a:r>
              <a:rPr lang="ru-RU" dirty="0" err="1"/>
              <a:t>ППк</a:t>
            </a:r>
            <a:r>
              <a:rPr lang="ru-RU" dirty="0"/>
              <a:t>);</a:t>
            </a:r>
          </a:p>
          <a:p>
            <a:r>
              <a:rPr lang="ru-RU" dirty="0"/>
              <a:t>Увеличивается количество обращений в ПМПК (</a:t>
            </a:r>
            <a:r>
              <a:rPr lang="ru-RU" dirty="0" err="1"/>
              <a:t>ППк</a:t>
            </a:r>
            <a:r>
              <a:rPr lang="ru-RU" dirty="0"/>
              <a:t>)! Кроме этого, </a:t>
            </a:r>
            <a:r>
              <a:rPr lang="ru-RU" b="1" i="1" dirty="0"/>
              <a:t>меняется контингент детей</a:t>
            </a:r>
            <a:r>
              <a:rPr lang="ru-RU" dirty="0"/>
              <a:t>, обслуживаемых ПМПК (</a:t>
            </a:r>
            <a:r>
              <a:rPr lang="ru-RU" dirty="0" err="1"/>
              <a:t>ППк</a:t>
            </a:r>
            <a:r>
              <a:rPr lang="ru-RU" dirty="0"/>
              <a:t>)!</a:t>
            </a:r>
          </a:p>
        </p:txBody>
      </p:sp>
    </p:spTree>
    <p:extLst>
      <p:ext uri="{BB962C8B-B14F-4D97-AF65-F5344CB8AC3E}">
        <p14:creationId xmlns:p14="http://schemas.microsoft.com/office/powerpoint/2010/main" val="33466557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420" y="591369"/>
            <a:ext cx="5850510" cy="1048895"/>
          </a:xfrm>
        </p:spPr>
        <p:txBody>
          <a:bodyPr>
            <a:normAutofit/>
          </a:bodyPr>
          <a:lstStyle/>
          <a:p>
            <a:r>
              <a:rPr lang="ru-RU" sz="2250" dirty="0"/>
              <a:t>технология междисциплинарной командной работы всех специалистов ПМПК (</a:t>
            </a:r>
            <a:r>
              <a:rPr lang="ru-RU" sz="2250" dirty="0" err="1"/>
              <a:t>ППк</a:t>
            </a:r>
            <a:r>
              <a:rPr lang="ru-RU" sz="2250" dirty="0"/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/>
              <a:t>каждый специалист, работает в своем профессиональном «поле»,</a:t>
            </a:r>
          </a:p>
          <a:p>
            <a:pPr algn="just"/>
            <a:r>
              <a:rPr lang="ru-RU" sz="1800" dirty="0"/>
              <a:t>Но! При этом оценивает одни и те же общие для всех составляющие психического развития: </a:t>
            </a:r>
            <a:r>
              <a:rPr lang="ru-RU" sz="1800" dirty="0" err="1"/>
              <a:t>регуляторно</a:t>
            </a:r>
            <a:r>
              <a:rPr lang="ru-RU" sz="1800" dirty="0"/>
              <a:t>-волевую, когнитивную и аффективно-эмоциональную сферы.</a:t>
            </a:r>
          </a:p>
        </p:txBody>
      </p:sp>
    </p:spTree>
    <p:extLst>
      <p:ext uri="{BB962C8B-B14F-4D97-AF65-F5344CB8AC3E}">
        <p14:creationId xmlns:p14="http://schemas.microsoft.com/office/powerpoint/2010/main" val="3170962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857250"/>
            <a:ext cx="6683765" cy="550445"/>
          </a:xfrm>
        </p:spPr>
        <p:txBody>
          <a:bodyPr/>
          <a:lstStyle/>
          <a:p>
            <a:r>
              <a:rPr lang="ru-RU" dirty="0"/>
              <a:t>Полезные ресурсы: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5634390"/>
              </p:ext>
            </p:extLst>
          </p:nvPr>
        </p:nvGraphicFramePr>
        <p:xfrm>
          <a:off x="901149" y="1407697"/>
          <a:ext cx="7851826" cy="53378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851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911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32460" algn="l"/>
                        </a:tabLst>
                      </a:pPr>
                      <a:r>
                        <a:rPr lang="ru-RU" sz="1800" kern="1200" dirty="0">
                          <a:effectLst/>
                        </a:rPr>
                        <a:t>Сайт ГБУ ДПО ЧИППКРО. </a:t>
                      </a:r>
                      <a:endParaRPr lang="ru-RU" sz="18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32460" algn="l"/>
                        </a:tabLst>
                      </a:pPr>
                      <a:r>
                        <a:rPr lang="ru-RU" sz="1800" b="0" kern="1200" dirty="0">
                          <a:effectLst/>
                        </a:rPr>
                        <a:t>Материалы обучающего характера.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МГППУ</a:t>
                      </a:r>
                      <a:endParaRPr lang="ru-RU" sz="1800" dirty="0">
                        <a:effectLst/>
                      </a:endParaRP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b="0" kern="1200" dirty="0">
                          <a:effectLst/>
                        </a:rPr>
                        <a:t>Информационно-методический портал по инклюзивному и специальному образованию</a:t>
                      </a:r>
                      <a:endParaRPr lang="ru-RU" sz="18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8082">
                <a:tc>
                  <a:txBody>
                    <a:bodyPr/>
                    <a:lstStyle/>
                    <a:p>
                      <a:pPr fontAlgn="base"/>
                      <a:r>
                        <a:rPr lang="ru-RU" sz="1800" kern="1200" dirty="0">
                          <a:effectLst/>
                        </a:rPr>
                        <a:t>Федеральные Ресурсные Центры:</a:t>
                      </a:r>
                      <a:endParaRPr lang="ru-RU" sz="1800" dirty="0">
                        <a:effectLst/>
                      </a:endParaRPr>
                    </a:p>
                    <a:p>
                      <a:pPr marL="342900" lvl="0" indent="-342900" fontAlgn="base">
                        <a:buFont typeface="Symbol" panose="05050102010706020507" pitchFamily="18" charset="2"/>
                        <a:buChar char=""/>
                      </a:pPr>
                      <a:r>
                        <a:rPr lang="ru-RU" sz="1800" b="0" kern="1200" dirty="0">
                          <a:effectLst/>
                        </a:rPr>
                        <a:t>ФРЦ по организации комплексного сопровождения детей с</a:t>
                      </a:r>
                      <a:r>
                        <a:rPr lang="ru-RU" sz="1800" b="1" kern="1200" dirty="0">
                          <a:effectLst/>
                        </a:rPr>
                        <a:t> РАС; </a:t>
                      </a:r>
                    </a:p>
                    <a:p>
                      <a:pPr marL="342900" lvl="0" indent="-342900" fontAlgn="base">
                        <a:buFont typeface="Symbol" panose="05050102010706020507" pitchFamily="18" charset="2"/>
                        <a:buChar char=""/>
                      </a:pPr>
                      <a:r>
                        <a:rPr lang="ru-RU" sz="1800" b="0" kern="1200" dirty="0">
                          <a:effectLst/>
                        </a:rPr>
                        <a:t>ФРЦ по развитию системы комплексного сопровождения детей </a:t>
                      </a:r>
                      <a:r>
                        <a:rPr lang="ru-RU" sz="1800" b="1" kern="1200" dirty="0">
                          <a:effectLst/>
                        </a:rPr>
                        <a:t>с интеллектуальными нарушениями, с ТМНР;</a:t>
                      </a:r>
                      <a:endParaRPr lang="ru-RU" sz="1800" b="1" dirty="0">
                        <a:effectLst/>
                      </a:endParaRPr>
                    </a:p>
                    <a:p>
                      <a:pPr marL="342900" lvl="0" indent="-342900" fontAlgn="base">
                        <a:buFont typeface="Symbol" panose="05050102010706020507" pitchFamily="18" charset="2"/>
                        <a:buChar char=""/>
                      </a:pPr>
                      <a:r>
                        <a:rPr lang="ru-RU" sz="1800" b="0" kern="1200" dirty="0">
                          <a:effectLst/>
                        </a:rPr>
                        <a:t>ФРЦ по развитию системы комплексного сопровождения детей с </a:t>
                      </a:r>
                      <a:r>
                        <a:rPr lang="ru-RU" sz="1800" b="1" kern="1200" dirty="0">
                          <a:effectLst/>
                        </a:rPr>
                        <a:t>нарушениями зрения; </a:t>
                      </a:r>
                      <a:endParaRPr lang="ru-RU" sz="1800" b="1" dirty="0">
                        <a:effectLst/>
                      </a:endParaRPr>
                    </a:p>
                    <a:p>
                      <a:pPr marL="342900" lvl="0" indent="-342900" fontAlgn="base">
                        <a:buFont typeface="Symbol" panose="05050102010706020507" pitchFamily="18" charset="2"/>
                        <a:buChar char=""/>
                      </a:pPr>
                      <a:r>
                        <a:rPr lang="ru-RU" sz="1800" b="0" kern="1200" dirty="0">
                          <a:effectLst/>
                        </a:rPr>
                        <a:t>ФРЦ по развитию системы комплексного сопровождения детей </a:t>
                      </a:r>
                      <a:r>
                        <a:rPr lang="ru-RU" sz="1800" b="1" kern="1200" dirty="0">
                          <a:effectLst/>
                        </a:rPr>
                        <a:t>с НОДА; </a:t>
                      </a:r>
                    </a:p>
                    <a:p>
                      <a:pPr marL="342900" lvl="0" indent="-342900" fontAlgn="base">
                        <a:buFont typeface="Symbol" panose="05050102010706020507" pitchFamily="18" charset="2"/>
                        <a:buChar char=""/>
                      </a:pPr>
                      <a:r>
                        <a:rPr lang="ru-RU" sz="1800" b="0" kern="1200" dirty="0">
                          <a:effectLst/>
                        </a:rPr>
                        <a:t>ФРЦ </a:t>
                      </a:r>
                      <a:r>
                        <a:rPr lang="ru-RU" sz="1800" b="1" kern="1200" dirty="0">
                          <a:effectLst/>
                        </a:rPr>
                        <a:t>ПМПК 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Федеральное государственное бюджетное научное учреждение «Центр защиты прав и интересов детей» (подведомственное учреждение Министерства просвещения Российской Федерации.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700247217"/>
                  </a:ext>
                </a:extLst>
              </a:tr>
              <a:tr h="850736">
                <a:tc>
                  <a:txBody>
                    <a:bodyPr/>
                    <a:lstStyle/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МБУ «ЦППМСП Калининского района города Челябинска»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b="0" dirty="0">
                          <a:effectLst/>
                        </a:rPr>
                        <a:t>Виртуальный методический кабинет.</a:t>
                      </a:r>
                    </a:p>
                    <a:p>
                      <a:pPr algn="just" fontAlgn="base"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4711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551" y="930735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Приказ Министерства образования и науки РФ от 20 сентября 2013 г. N 1082</a:t>
            </a:r>
            <a:br>
              <a:rPr lang="ru-RU" sz="2400" dirty="0"/>
            </a:br>
            <a:r>
              <a:rPr lang="ru-RU" sz="2400" b="1" dirty="0"/>
              <a:t>"Об утверждении Положения о психолого-медико-педагогической комиссии"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466" y="2645757"/>
            <a:ext cx="7886700" cy="4351338"/>
          </a:xfrm>
        </p:spPr>
        <p:txBody>
          <a:bodyPr/>
          <a:lstStyle/>
          <a:p>
            <a:r>
              <a:rPr lang="ru-RU" dirty="0"/>
              <a:t>Цель - своевременное </a:t>
            </a:r>
            <a:r>
              <a:rPr lang="ru-RU" b="1" i="1" dirty="0"/>
              <a:t>выявление</a:t>
            </a:r>
            <a:r>
              <a:rPr lang="ru-RU" dirty="0"/>
              <a:t> детей с особенностями в физическом и (или) психическом развитии и (или) отклонениями в поведении, </a:t>
            </a:r>
            <a:r>
              <a:rPr lang="ru-RU" b="1" i="1" dirty="0"/>
              <a:t>проведение</a:t>
            </a:r>
            <a:r>
              <a:rPr lang="ru-RU" dirty="0"/>
              <a:t> их комплексного психолого-медико-педагогического </a:t>
            </a:r>
            <a:r>
              <a:rPr lang="ru-RU" b="1" i="1" dirty="0"/>
              <a:t>обследования</a:t>
            </a:r>
            <a:r>
              <a:rPr lang="ru-RU" dirty="0"/>
              <a:t> (далее - обследование) и </a:t>
            </a:r>
            <a:r>
              <a:rPr lang="ru-RU" b="1" i="1" dirty="0"/>
              <a:t>подготовка</a:t>
            </a:r>
            <a:r>
              <a:rPr lang="ru-RU" dirty="0"/>
              <a:t> по результатам обследования </a:t>
            </a:r>
            <a:r>
              <a:rPr lang="ru-RU" b="1" i="1" dirty="0"/>
              <a:t>рекомендаций</a:t>
            </a:r>
            <a:r>
              <a:rPr lang="ru-RU" dirty="0"/>
              <a:t> по оказанию им психолого-медико-педагогической помощи и организации их обучения и воспитания, а также подтверждения, уточнения или изменения ранее данных рекомендаций.</a:t>
            </a:r>
          </a:p>
        </p:txBody>
      </p:sp>
    </p:spTree>
    <p:extLst>
      <p:ext uri="{BB962C8B-B14F-4D97-AF65-F5344CB8AC3E}">
        <p14:creationId xmlns:p14="http://schemas.microsoft.com/office/powerpoint/2010/main" val="36216335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+mj-lt"/>
              </a:rPr>
              <a:t>То, что мы сделали, должно было научить нас, что невозможного нет. Ведь то, что казалось невозможным вчера, стало возможным сегодня. И поэтому ничто не покажется нам невозможным завтра. </a:t>
            </a:r>
          </a:p>
          <a:p>
            <a:pPr marL="0" indent="0" algn="r">
              <a:buNone/>
            </a:pPr>
            <a:r>
              <a:rPr lang="ru-RU" sz="1800" b="1" dirty="0">
                <a:latin typeface="+mj-lt"/>
              </a:rPr>
              <a:t>Фидель Кастро</a:t>
            </a:r>
          </a:p>
        </p:txBody>
      </p:sp>
    </p:spTree>
    <p:extLst>
      <p:ext uri="{BB962C8B-B14F-4D97-AF65-F5344CB8AC3E}">
        <p14:creationId xmlns:p14="http://schemas.microsoft.com/office/powerpoint/2010/main" val="20790916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4269" y="-9754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7900" y="4091862"/>
            <a:ext cx="7899662" cy="1876607"/>
          </a:xfrm>
        </p:spPr>
        <p:txBody>
          <a:bodyPr>
            <a:noAutofit/>
          </a:bodyPr>
          <a:lstStyle/>
          <a:p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Взаимодействие ПМПК и </a:t>
            </a:r>
            <a:r>
              <a:rPr lang="ru-RU" sz="4000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ППк</a:t>
            </a: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 ОО. </a:t>
            </a:r>
            <a:b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Сопровождение детей с ОВЗ в ОО.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69137" y="6274585"/>
            <a:ext cx="5150224" cy="485870"/>
          </a:xfrm>
        </p:spPr>
        <p:txBody>
          <a:bodyPr>
            <a:normAutofit/>
          </a:bodyPr>
          <a:lstStyle/>
          <a:p>
            <a:pPr algn="r"/>
            <a:r>
              <a:rPr lang="ru-RU" sz="2400" dirty="0"/>
              <a:t>Исрафилова Л.М.</a:t>
            </a:r>
          </a:p>
        </p:txBody>
      </p:sp>
    </p:spTree>
    <p:extLst>
      <p:ext uri="{BB962C8B-B14F-4D97-AF65-F5344CB8AC3E}">
        <p14:creationId xmlns:p14="http://schemas.microsoft.com/office/powerpoint/2010/main" val="139875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92737" y="412260"/>
            <a:ext cx="6535722" cy="1325563"/>
          </a:xfrm>
        </p:spPr>
        <p:txBody>
          <a:bodyPr>
            <a:normAutofit/>
          </a:bodyPr>
          <a:lstStyle/>
          <a:p>
            <a:pPr algn="ctr"/>
            <a:r>
              <a:rPr lang="ru-RU" sz="1800" dirty="0"/>
              <a:t>В соответствии с Положением о ПМПК, в коллегиальном заключении ПМПК указываются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5167" y="1508290"/>
            <a:ext cx="7233292" cy="475110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Обоснованные </a:t>
            </a:r>
            <a:r>
              <a:rPr lang="ru-RU" b="1" i="1" dirty="0"/>
              <a:t>выводы о наличии либо отсутствии у ребенка особенностей </a:t>
            </a:r>
            <a:r>
              <a:rPr lang="ru-RU" dirty="0"/>
              <a:t>в физическом и (или) психическом развитии и (или) отклонений в поведении.</a:t>
            </a:r>
          </a:p>
          <a:p>
            <a:r>
              <a:rPr lang="ru-RU" dirty="0"/>
              <a:t>2. Рекомендации по определению </a:t>
            </a:r>
            <a:r>
              <a:rPr lang="ru-RU" b="1" i="1" dirty="0"/>
              <a:t>формы получения образования.</a:t>
            </a:r>
          </a:p>
          <a:p>
            <a:r>
              <a:rPr lang="ru-RU" dirty="0"/>
              <a:t>3. </a:t>
            </a:r>
            <a:r>
              <a:rPr lang="ru-RU" b="1" i="1" dirty="0"/>
              <a:t>Образовательная программа</a:t>
            </a:r>
            <a:r>
              <a:rPr lang="ru-RU" dirty="0"/>
              <a:t>, которую ребенок может освоить.</a:t>
            </a:r>
          </a:p>
          <a:p>
            <a:r>
              <a:rPr lang="ru-RU" b="1" i="1" dirty="0"/>
              <a:t>Содержание образования и условия организации обучения </a:t>
            </a:r>
            <a:r>
              <a:rPr lang="ru-RU" dirty="0"/>
              <a:t>учащихся с нарушениями зрения, слуха, речи, опорно-двигательного аппарата, с задержкой психического развития определяются адаптированной образовательной программой начального общего, основного общего и среднего общего образования. Для обучающихся с умственной отсталостью – адаптированными основными образовательными программами.</a:t>
            </a:r>
          </a:p>
          <a:p>
            <a:r>
              <a:rPr lang="ru-RU" dirty="0"/>
              <a:t>4. Формы и методы психолого-медико-педагогической помощи.</a:t>
            </a:r>
          </a:p>
          <a:p>
            <a:r>
              <a:rPr lang="ru-RU" dirty="0"/>
              <a:t>5. </a:t>
            </a:r>
            <a:r>
              <a:rPr lang="ru-RU" b="1" i="1" dirty="0"/>
              <a:t>Создание специальных условий </a:t>
            </a:r>
            <a:r>
              <a:rPr lang="ru-RU" dirty="0"/>
              <a:t>для получения образования </a:t>
            </a:r>
            <a:r>
              <a:rPr lang="ru-RU" b="1" i="1" dirty="0"/>
              <a:t>(СОУ).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330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6647" y="1009504"/>
            <a:ext cx="6683765" cy="960668"/>
          </a:xfrm>
        </p:spPr>
        <p:txBody>
          <a:bodyPr>
            <a:noAutofit/>
          </a:bodyPr>
          <a:lstStyle/>
          <a:p>
            <a:r>
              <a:rPr lang="ru-RU" sz="1950" dirty="0"/>
              <a:t>Обучающийся с ограниченными возможностями здоровья (ОВЗ) - </a:t>
            </a:r>
            <a:r>
              <a:rPr lang="ru-RU" sz="1950" b="1" dirty="0"/>
              <a:t>физическое лицо, имеющее недостатки в физическом и (или) психологическом развитии, подтвержденные ПМПК и препятствующие получению образования без создания специальных условий.</a:t>
            </a:r>
            <a:br>
              <a:rPr lang="ru-RU" sz="1950" b="1" dirty="0"/>
            </a:br>
            <a:endParaRPr lang="ru-RU" sz="195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487" y="2080254"/>
            <a:ext cx="8550111" cy="4395960"/>
          </a:xfrm>
        </p:spPr>
        <p:txBody>
          <a:bodyPr>
            <a:normAutofit fontScale="70000" lnSpcReduction="20000"/>
          </a:bodyPr>
          <a:lstStyle/>
          <a:p>
            <a:pPr marL="0" indent="0" algn="r">
              <a:buNone/>
            </a:pPr>
            <a:r>
              <a:rPr lang="ru-RU" sz="1500" dirty="0"/>
              <a:t>ФЗ «Об образовании», ст. 2, п. 27</a:t>
            </a:r>
          </a:p>
          <a:p>
            <a:pPr marL="0" indent="0">
              <a:buNone/>
            </a:pPr>
            <a:r>
              <a:rPr lang="ru-RU" sz="2175" dirty="0"/>
              <a:t>категории детей с ОВЗ:</a:t>
            </a:r>
          </a:p>
          <a:p>
            <a:pPr lvl="0"/>
            <a:r>
              <a:rPr lang="ru-RU" sz="2175" i="1" dirty="0"/>
              <a:t>дети с нарушениями слуха (глухие и слабослышащие</a:t>
            </a:r>
            <a:r>
              <a:rPr lang="ru-RU" sz="2175" dirty="0"/>
              <a:t>) – В.1.1, 1.2, 1.3, 1.4;</a:t>
            </a:r>
          </a:p>
          <a:p>
            <a:pPr lvl="0"/>
            <a:r>
              <a:rPr lang="ru-RU" sz="2175" i="1" dirty="0"/>
              <a:t>дети с нарушениями зрения (слепые, слабовидящие</a:t>
            </a:r>
            <a:r>
              <a:rPr lang="ru-RU" sz="2175" dirty="0"/>
              <a:t>) – </a:t>
            </a:r>
            <a:r>
              <a:rPr lang="ru-RU" sz="2175" i="1" dirty="0"/>
              <a:t>слабовидящие - </a:t>
            </a:r>
            <a:r>
              <a:rPr lang="ru-RU" sz="2175" dirty="0"/>
              <a:t>В. 2.1, 2.2, 2.3;</a:t>
            </a:r>
          </a:p>
          <a:p>
            <a:pPr marL="0" lvl="0" indent="0">
              <a:buNone/>
            </a:pPr>
            <a:r>
              <a:rPr lang="ru-RU" sz="2175" i="1" dirty="0"/>
              <a:t>							                 слепые  - </a:t>
            </a:r>
            <a:r>
              <a:rPr lang="ru-RU" sz="2175" dirty="0"/>
              <a:t>В. 3.1, 3.2, 3.3, 3.4;</a:t>
            </a:r>
          </a:p>
          <a:p>
            <a:pPr lvl="0"/>
            <a:r>
              <a:rPr lang="ru-RU" sz="2175" i="1" dirty="0"/>
              <a:t>дети с нарушениями опорно-двигательного аппарата (НОДА) В – </a:t>
            </a:r>
            <a:r>
              <a:rPr lang="ru-RU" sz="2175" dirty="0"/>
              <a:t>6.1, 6.2, 6.3, 6.4; </a:t>
            </a:r>
          </a:p>
          <a:p>
            <a:pPr lvl="0"/>
            <a:r>
              <a:rPr lang="ru-RU" sz="2175" i="1" dirty="0"/>
              <a:t>дети с тяжелыми нарушениями речи (ТНР) В – </a:t>
            </a:r>
            <a:r>
              <a:rPr lang="ru-RU" sz="2175" dirty="0"/>
              <a:t>5.1, 5.2; </a:t>
            </a:r>
          </a:p>
          <a:p>
            <a:pPr lvl="0"/>
            <a:r>
              <a:rPr lang="ru-RU" sz="2175" i="1" dirty="0"/>
              <a:t>дети с задержкой психического развития (ЗПР) В – </a:t>
            </a:r>
            <a:r>
              <a:rPr lang="ru-RU" sz="2175" dirty="0"/>
              <a:t>7.1, 7.2; </a:t>
            </a:r>
          </a:p>
          <a:p>
            <a:pPr lvl="0"/>
            <a:r>
              <a:rPr lang="ru-RU" sz="2175" i="1" dirty="0"/>
              <a:t>дети с нарушениями интеллектуального развития (НИ);</a:t>
            </a:r>
            <a:r>
              <a:rPr lang="ru-RU" sz="2175" dirty="0"/>
              <a:t> </a:t>
            </a:r>
          </a:p>
          <a:p>
            <a:pPr lvl="0"/>
            <a:r>
              <a:rPr lang="ru-RU" sz="2175" i="1" dirty="0"/>
              <a:t>дети </a:t>
            </a:r>
            <a:r>
              <a:rPr lang="ru-RU" sz="2175" dirty="0"/>
              <a:t> с расстройством аутистического спектра (РАС); В – 8.1, 8.2, 8.3, 8.4</a:t>
            </a:r>
          </a:p>
          <a:p>
            <a:pPr lvl="0"/>
            <a:r>
              <a:rPr lang="ru-RU" sz="2175" i="1" dirty="0"/>
              <a:t>дети с комплексными (сложными) нарушениями развития</a:t>
            </a:r>
            <a:r>
              <a:rPr lang="ru-RU" sz="2175" dirty="0"/>
              <a:t>.</a:t>
            </a:r>
          </a:p>
          <a:p>
            <a:pPr marL="0" lvl="0" indent="0">
              <a:buNone/>
            </a:pPr>
            <a:endParaRPr lang="ru-RU" sz="2175" dirty="0"/>
          </a:p>
          <a:p>
            <a:pPr lvl="0">
              <a:buFontTx/>
              <a:buChar char="-"/>
            </a:pPr>
            <a:r>
              <a:rPr lang="ru-RU" sz="2175" dirty="0"/>
              <a:t>Регламент координации приема детей с ОВЗ и детей-инвалидов между ЦПМПК и  ТПМПК (приказ </a:t>
            </a:r>
            <a:r>
              <a:rPr lang="ru-RU" sz="2175" dirty="0" err="1"/>
              <a:t>МОиН</a:t>
            </a:r>
            <a:r>
              <a:rPr lang="ru-RU" sz="2175" dirty="0"/>
              <a:t> Челябинской области 03-02/1957 от 17.03.2015г; Дополнение к письму (от 17.03.2015г № 03-02/ 957) от 09.04.2015г № 03-02/2792 )</a:t>
            </a:r>
          </a:p>
          <a:p>
            <a:pPr lvl="0">
              <a:buFontTx/>
              <a:buChar char="-"/>
            </a:pPr>
            <a:r>
              <a:rPr lang="ru-RU" sz="2175" dirty="0"/>
              <a:t>Письмо Комитета по делам образования города Челябинска «Об организации деятельности ПМПК на территории </a:t>
            </a:r>
            <a:r>
              <a:rPr lang="ru-RU" sz="2175" dirty="0" err="1"/>
              <a:t>г.Челябинска</a:t>
            </a:r>
            <a:r>
              <a:rPr lang="ru-RU" sz="2175" dirty="0"/>
              <a:t> в 2019 году» от 27.02.2019г № 16-02/1288</a:t>
            </a:r>
          </a:p>
          <a:p>
            <a:pPr marL="0" lvl="0" indent="0">
              <a:buNone/>
            </a:pPr>
            <a:endParaRPr lang="ru-RU" sz="2175" dirty="0"/>
          </a:p>
          <a:p>
            <a:pPr marL="0" indent="0" algn="r">
              <a:buNone/>
            </a:pP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969143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4694" y="463887"/>
            <a:ext cx="6686550" cy="1325563"/>
          </a:xfrm>
        </p:spPr>
        <p:txBody>
          <a:bodyPr>
            <a:normAutofit/>
          </a:bodyPr>
          <a:lstStyle/>
          <a:p>
            <a:pPr algn="just"/>
            <a:r>
              <a:rPr lang="ru-RU" sz="2025" dirty="0"/>
              <a:t>Под специальными условиями получения образования (СОУ), обучающимися с ОВЗ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4694" y="1536569"/>
            <a:ext cx="6686550" cy="47793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понимаются условия обучения, воспитания и развития, включающие в себя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r>
              <a:rPr lang="ru-RU" b="1" i="1" dirty="0"/>
              <a:t>использование специальных образовательных программ </a:t>
            </a:r>
            <a:r>
              <a:rPr lang="ru-RU" dirty="0"/>
              <a:t>и методов обучения и воспитания, специальных учебников, учебных пособий и дидактических материалов;</a:t>
            </a:r>
          </a:p>
          <a:p>
            <a:r>
              <a:rPr lang="ru-RU" dirty="0"/>
              <a:t>специальных технических средств обучения коллективного и индивидуального пользования;</a:t>
            </a:r>
          </a:p>
          <a:p>
            <a:r>
              <a:rPr lang="ru-RU" dirty="0"/>
              <a:t> предоставление услуг ассистента (помощника), оказывающего обучающимся необходимую техническую помощь;</a:t>
            </a:r>
          </a:p>
          <a:p>
            <a:r>
              <a:rPr lang="ru-RU" dirty="0"/>
              <a:t>проведение групповых и индивидуальных коррекционных занятий;</a:t>
            </a:r>
          </a:p>
          <a:p>
            <a:r>
              <a:rPr lang="ru-RU" dirty="0"/>
              <a:t>обеспечение доступа в здания организаций, осуществляющих образовательную деятельность; </a:t>
            </a:r>
          </a:p>
          <a:p>
            <a:r>
              <a:rPr lang="ru-RU" dirty="0"/>
              <a:t>и другие условия, без которых невозможно или затруднено освоение образовательных программ обучающимися с ОВЗ.</a:t>
            </a:r>
          </a:p>
          <a:p>
            <a:pPr marL="0" indent="0" algn="r">
              <a:buNone/>
            </a:pPr>
            <a:r>
              <a:rPr lang="ru-RU" u="sng" dirty="0"/>
              <a:t>ФЗ «Об образовании в РФ» (ст. 79, п. 3)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8209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0122" y="431114"/>
            <a:ext cx="7886700" cy="1325563"/>
          </a:xfrm>
        </p:spPr>
        <p:txBody>
          <a:bodyPr/>
          <a:lstStyle/>
          <a:p>
            <a:r>
              <a:rPr lang="ru-RU" dirty="0"/>
              <a:t>Условие реализации АООП: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0122" y="1621378"/>
            <a:ext cx="6686550" cy="3940436"/>
          </a:xfrm>
        </p:spPr>
        <p:txBody>
          <a:bodyPr/>
          <a:lstStyle/>
          <a:p>
            <a:r>
              <a:rPr lang="ru-RU" sz="2000" b="1" dirty="0"/>
              <a:t>создание</a:t>
            </a:r>
            <a:r>
              <a:rPr lang="ru-RU" sz="2000" dirty="0"/>
              <a:t> психолого-педагогического консилиума (</a:t>
            </a:r>
            <a:r>
              <a:rPr lang="ru-RU" sz="2000" b="1" dirty="0" err="1"/>
              <a:t>ППк</a:t>
            </a:r>
            <a:r>
              <a:rPr lang="ru-RU" sz="2000" dirty="0"/>
              <a:t>);</a:t>
            </a:r>
          </a:p>
          <a:p>
            <a:r>
              <a:rPr lang="ru-RU" sz="2000" dirty="0"/>
              <a:t>организация </a:t>
            </a:r>
            <a:r>
              <a:rPr lang="ru-RU" sz="2000" b="1" dirty="0"/>
              <a:t>системы взаимодействия и поддержки со стороны "внешних" социальных партнеров - </a:t>
            </a:r>
            <a:r>
              <a:rPr lang="ru-RU" sz="2000" dirty="0"/>
              <a:t>методического центра, ППМСС-центра, образовательных учреждений, реализующих основные образовательные программы, общественных организаций </a:t>
            </a:r>
            <a:r>
              <a:rPr lang="ru-RU" sz="2000" b="1" dirty="0"/>
              <a:t>для реализации образовательных программ в сетевой форме.</a:t>
            </a:r>
            <a:endParaRPr lang="ru-RU" sz="2000" dirty="0"/>
          </a:p>
          <a:p>
            <a:endParaRPr lang="ru-RU" sz="1500" dirty="0"/>
          </a:p>
          <a:p>
            <a:pPr marL="0" indent="0">
              <a:buNone/>
            </a:pPr>
            <a:endParaRPr lang="ru-RU" altLang="ru-RU" dirty="0"/>
          </a:p>
          <a:p>
            <a:pPr marL="0" indent="0">
              <a:buNone/>
            </a:pPr>
            <a:endParaRPr lang="ru-RU" alt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38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3008" y="1126811"/>
            <a:ext cx="6683765" cy="960668"/>
          </a:xfrm>
        </p:spPr>
        <p:txBody>
          <a:bodyPr>
            <a:noAutofit/>
          </a:bodyPr>
          <a:lstStyle/>
          <a:p>
            <a:pPr algn="ctr"/>
            <a:r>
              <a:rPr lang="ru-RU" sz="2100" b="1" dirty="0"/>
              <a:t>Распоряжение МП РФ от </a:t>
            </a:r>
            <a:br>
              <a:rPr lang="ru-RU" sz="2100" b="1" dirty="0"/>
            </a:br>
            <a:r>
              <a:rPr lang="ru-RU" sz="2100" b="1" dirty="0"/>
              <a:t>от 9 сентября 2019 г. N Р-93</a:t>
            </a:r>
            <a:br>
              <a:rPr lang="ru-RU" sz="2100" b="1" dirty="0"/>
            </a:br>
            <a:endParaRPr lang="ru-RU" sz="21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/>
              <a:t>ОБ УТВЕРЖДЕНИИ ПРИМЕРНОГО ПОЛОЖЕНИЯ О ПСИХОЛОГО-ПЕДАГОГИЧЕСКОМ КОНСИЛИУМЕ ОБРАЗОВАТЕЛЬНОЙ ОРГАНИЗАЦИИ (</a:t>
            </a:r>
            <a:r>
              <a:rPr lang="ru-RU" b="1" dirty="0" err="1"/>
              <a:t>ППк</a:t>
            </a:r>
            <a:r>
              <a:rPr lang="ru-RU" b="1" dirty="0"/>
              <a:t>)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Цель </a:t>
            </a:r>
            <a:r>
              <a:rPr lang="ru-RU" sz="2000" dirty="0" err="1"/>
              <a:t>ППк</a:t>
            </a:r>
            <a:r>
              <a:rPr lang="ru-RU" sz="2000" dirty="0"/>
              <a:t> - создание оптимальных условий о</a:t>
            </a:r>
            <a:r>
              <a:rPr lang="ru-RU" sz="2000" b="1" i="1" dirty="0"/>
              <a:t>бучения, развития, социализации и адаптации</a:t>
            </a:r>
            <a:r>
              <a:rPr lang="ru-RU" sz="2000" dirty="0"/>
              <a:t> обучающихся посредством психолого-педагогического сопровождения.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8049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Задачи: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9435" y="1404595"/>
            <a:ext cx="6994645" cy="432690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1. </a:t>
            </a:r>
            <a:r>
              <a:rPr lang="ru-RU" sz="2400" b="1" i="1" dirty="0"/>
              <a:t>выявление трудностей в освоении образовательных программ, особенностей в развитии, социальной адаптации и поведении </a:t>
            </a:r>
            <a:r>
              <a:rPr lang="ru-RU" sz="2400" dirty="0"/>
              <a:t>обучающихся для последующего принятия решений об организации психолого-педагогического сопровождения;</a:t>
            </a:r>
          </a:p>
          <a:p>
            <a:r>
              <a:rPr lang="ru-RU" sz="2400" dirty="0"/>
              <a:t>2. разработка </a:t>
            </a:r>
            <a:r>
              <a:rPr lang="ru-RU" sz="2400" b="1" i="1" dirty="0"/>
              <a:t>рекомендаций </a:t>
            </a:r>
            <a:r>
              <a:rPr lang="ru-RU" sz="2400" dirty="0"/>
              <a:t>по организации психолого-педагогического сопровождения обучающихся;</a:t>
            </a:r>
          </a:p>
          <a:p>
            <a:r>
              <a:rPr lang="ru-RU" sz="2400" dirty="0"/>
              <a:t>3. </a:t>
            </a:r>
            <a:r>
              <a:rPr lang="ru-RU" sz="2400" b="1" i="1" dirty="0"/>
              <a:t>консультирование</a:t>
            </a:r>
            <a:r>
              <a:rPr lang="ru-RU" sz="2400" dirty="0"/>
              <a:t>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образования;</a:t>
            </a:r>
          </a:p>
          <a:p>
            <a:r>
              <a:rPr lang="ru-RU" sz="2400" dirty="0"/>
              <a:t>4. </a:t>
            </a:r>
            <a:r>
              <a:rPr lang="ru-RU" sz="2400" b="1" i="1" dirty="0"/>
              <a:t>контроль</a:t>
            </a:r>
            <a:r>
              <a:rPr lang="ru-RU" sz="2400" dirty="0"/>
              <a:t> за выполнением рекомендаций </a:t>
            </a:r>
            <a:r>
              <a:rPr lang="ru-RU" sz="2400" dirty="0" err="1"/>
              <a:t>ППк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59170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Содержание рекомендаций </a:t>
            </a:r>
            <a:r>
              <a:rPr lang="ru-RU" sz="3200" b="1" dirty="0" err="1"/>
              <a:t>ППк</a:t>
            </a:r>
            <a:r>
              <a:rPr lang="ru-RU" sz="3200" b="1" dirty="0"/>
              <a:t> по организации</a:t>
            </a:r>
            <a:br>
              <a:rPr lang="ru-RU" sz="3200" b="1" dirty="0"/>
            </a:br>
            <a:r>
              <a:rPr lang="ru-RU" sz="3200" dirty="0"/>
              <a:t>психолого-педагогического сопровождения обучающихся</a:t>
            </a:r>
          </a:p>
        </p:txBody>
      </p:sp>
    </p:spTree>
    <p:extLst>
      <p:ext uri="{BB962C8B-B14F-4D97-AF65-F5344CB8AC3E}">
        <p14:creationId xmlns:p14="http://schemas.microsoft.com/office/powerpoint/2010/main" val="1032202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1299</Words>
  <Application>Microsoft Office PowerPoint</Application>
  <PresentationFormat>Экран (4:3)</PresentationFormat>
  <Paragraphs>144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Wingdings 3</vt:lpstr>
      <vt:lpstr>Тема Office</vt:lpstr>
      <vt:lpstr>Взаимодействие ПМПК и ППк ОО.  Сопровождение детей с ОВЗ в ОО</vt:lpstr>
      <vt:lpstr>Приказ Министерства образования и науки РФ от 20 сентября 2013 г. N 1082 "Об утверждении Положения о психолого-медико-педагогической комиссии"</vt:lpstr>
      <vt:lpstr>В соответствии с Положением о ПМПК, в коллегиальном заключении ПМПК указываются</vt:lpstr>
      <vt:lpstr>Обучающийся с ограниченными возможностями здоровья (ОВЗ) - физическое лицо, имеющее недостатки в физическом и (или) психологическом развитии, подтвержденные ПМПК и препятствующие получению образования без создания специальных условий. </vt:lpstr>
      <vt:lpstr>Под специальными условиями получения образования (СОУ), обучающимися с ОВЗ</vt:lpstr>
      <vt:lpstr>Условие реализации АООП:</vt:lpstr>
      <vt:lpstr>Распоряжение МП РФ от  от 9 сентября 2019 г. N Р-93 </vt:lpstr>
      <vt:lpstr>Задачи: </vt:lpstr>
      <vt:lpstr>Содержание рекомендаций ППк по организации психолого-педагогического сопровождения обучающихся</vt:lpstr>
      <vt:lpstr>…по организации психолого-педагогического сопровождения обучающегося с ОВЗ: </vt:lpstr>
      <vt:lpstr>…по организации психолого-педагогического сопровождения на основании медицинского заключения: </vt:lpstr>
      <vt:lpstr>Инвалид - лицо, которое имеет нарушение здоровья со стойким расстройством функций организма, обусловленное заболеваниями, последствиями травм или дефектами, приводящее к ограничению жизнедеятельности и вызывающее необходимость его социальной защиты. </vt:lpstr>
      <vt:lpstr>Ограничение жизнедеятельности - </vt:lpstr>
      <vt:lpstr>…по организации психолого-педагогического сопровождения обучающегося, испытывающего трудности в освоении основных общеобразовательных программ, развитии и социальной адаптации: </vt:lpstr>
      <vt:lpstr>Отличия деятельности ПМПК и ПМПк</vt:lpstr>
      <vt:lpstr>Отличия деятельности ПМПК и ПМПк</vt:lpstr>
      <vt:lpstr>Изменения в содержании деятельности ПМПК (ППк ОО):</vt:lpstr>
      <vt:lpstr>технология междисциплинарной командной работы всех специалистов ПМПК (ППк)</vt:lpstr>
      <vt:lpstr>Полезные ресурсы:</vt:lpstr>
      <vt:lpstr>Презентация PowerPoint</vt:lpstr>
      <vt:lpstr>Взаимодействие ПМПК и ППк ОО.  Сопровождение детей с ОВЗ в ОО.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</cp:lastModifiedBy>
  <cp:revision>71</cp:revision>
  <cp:lastPrinted>2019-10-23T07:53:24Z</cp:lastPrinted>
  <dcterms:created xsi:type="dcterms:W3CDTF">2014-11-21T11:00:06Z</dcterms:created>
  <dcterms:modified xsi:type="dcterms:W3CDTF">2019-10-23T07:54:29Z</dcterms:modified>
</cp:coreProperties>
</file>